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18"/>
  </p:notesMasterIdLst>
  <p:sldIdLst>
    <p:sldId id="256" r:id="rId5"/>
    <p:sldId id="258" r:id="rId6"/>
    <p:sldId id="259" r:id="rId7"/>
    <p:sldId id="260" r:id="rId8"/>
    <p:sldId id="257" r:id="rId9"/>
    <p:sldId id="262" r:id="rId10"/>
    <p:sldId id="261" r:id="rId11"/>
    <p:sldId id="263" r:id="rId12"/>
    <p:sldId id="264" r:id="rId13"/>
    <p:sldId id="265" r:id="rId14"/>
    <p:sldId id="266" r:id="rId15"/>
    <p:sldId id="267" r:id="rId16"/>
    <p:sldId id="268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E36ED9-5FC6-5817-3EEF-EB92CA15B3BD}" v="55" dt="2025-11-18T06:18:09.365"/>
    <p1510:client id="{B76DB401-C213-27F3-BDE8-4AF223624865}" v="15" dt="2025-11-18T15:56:15.9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1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6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nserrat Rios Hernandez" userId="S::mriosh623@alumno.uaemex.mx::32caf045-7843-489a-8d2f-5338e2accd11" providerId="AD" clId="Web-{B76DB401-C213-27F3-BDE8-4AF223624865}"/>
    <pc:docChg chg="modSld">
      <pc:chgData name="Monserrat Rios Hernandez" userId="S::mriosh623@alumno.uaemex.mx::32caf045-7843-489a-8d2f-5338e2accd11" providerId="AD" clId="Web-{B76DB401-C213-27F3-BDE8-4AF223624865}" dt="2025-11-18T15:56:15.930" v="14" actId="20577"/>
      <pc:docMkLst>
        <pc:docMk/>
      </pc:docMkLst>
      <pc:sldChg chg="addSp delSp modSp addAnim delAnim">
        <pc:chgData name="Monserrat Rios Hernandez" userId="S::mriosh623@alumno.uaemex.mx::32caf045-7843-489a-8d2f-5338e2accd11" providerId="AD" clId="Web-{B76DB401-C213-27F3-BDE8-4AF223624865}" dt="2025-11-18T15:53:05.315" v="7" actId="1076"/>
        <pc:sldMkLst>
          <pc:docMk/>
          <pc:sldMk cId="2765738617" sldId="264"/>
        </pc:sldMkLst>
        <pc:picChg chg="add mod">
          <ac:chgData name="Monserrat Rios Hernandez" userId="S::mriosh623@alumno.uaemex.mx::32caf045-7843-489a-8d2f-5338e2accd11" providerId="AD" clId="Web-{B76DB401-C213-27F3-BDE8-4AF223624865}" dt="2025-11-18T15:53:05.315" v="7" actId="1076"/>
          <ac:picMkLst>
            <pc:docMk/>
            <pc:sldMk cId="2765738617" sldId="264"/>
            <ac:picMk id="2" creationId="{71146313-202A-4DA1-A445-DB77A58AB2F0}"/>
          </ac:picMkLst>
        </pc:picChg>
        <pc:picChg chg="del">
          <ac:chgData name="Monserrat Rios Hernandez" userId="S::mriosh623@alumno.uaemex.mx::32caf045-7843-489a-8d2f-5338e2accd11" providerId="AD" clId="Web-{B76DB401-C213-27F3-BDE8-4AF223624865}" dt="2025-11-18T15:51:21.048" v="0"/>
          <ac:picMkLst>
            <pc:docMk/>
            <pc:sldMk cId="2765738617" sldId="264"/>
            <ac:picMk id="6" creationId="{00000000-0000-0000-0000-000000000000}"/>
          </ac:picMkLst>
        </pc:picChg>
      </pc:sldChg>
      <pc:sldChg chg="modSp">
        <pc:chgData name="Monserrat Rios Hernandez" userId="S::mriosh623@alumno.uaemex.mx::32caf045-7843-489a-8d2f-5338e2accd11" providerId="AD" clId="Web-{B76DB401-C213-27F3-BDE8-4AF223624865}" dt="2025-11-18T15:56:15.930" v="14" actId="20577"/>
        <pc:sldMkLst>
          <pc:docMk/>
          <pc:sldMk cId="334130237" sldId="266"/>
        </pc:sldMkLst>
        <pc:spChg chg="mod">
          <ac:chgData name="Monserrat Rios Hernandez" userId="S::mriosh623@alumno.uaemex.mx::32caf045-7843-489a-8d2f-5338e2accd11" providerId="AD" clId="Web-{B76DB401-C213-27F3-BDE8-4AF223624865}" dt="2025-11-18T15:56:15.930" v="14" actId="20577"/>
          <ac:spMkLst>
            <pc:docMk/>
            <pc:sldMk cId="334130237" sldId="266"/>
            <ac:spMk id="3" creationId="{00000000-0000-0000-0000-000000000000}"/>
          </ac:spMkLst>
        </pc:spChg>
      </pc:sldChg>
      <pc:sldChg chg="addSp delSp modSp addAnim delAnim">
        <pc:chgData name="Monserrat Rios Hernandez" userId="S::mriosh623@alumno.uaemex.mx::32caf045-7843-489a-8d2f-5338e2accd11" providerId="AD" clId="Web-{B76DB401-C213-27F3-BDE8-4AF223624865}" dt="2025-11-18T15:55:26.006" v="12" actId="1076"/>
        <pc:sldMkLst>
          <pc:docMk/>
          <pc:sldMk cId="110156747" sldId="267"/>
        </pc:sldMkLst>
        <pc:picChg chg="add mod">
          <ac:chgData name="Monserrat Rios Hernandez" userId="S::mriosh623@alumno.uaemex.mx::32caf045-7843-489a-8d2f-5338e2accd11" providerId="AD" clId="Web-{B76DB401-C213-27F3-BDE8-4AF223624865}" dt="2025-11-18T15:55:26.006" v="12" actId="1076"/>
          <ac:picMkLst>
            <pc:docMk/>
            <pc:sldMk cId="110156747" sldId="267"/>
            <ac:picMk id="3" creationId="{5C1D79A1-3484-FE62-9DD9-BE4857BA12E8}"/>
          </ac:picMkLst>
        </pc:picChg>
        <pc:picChg chg="del">
          <ac:chgData name="Monserrat Rios Hernandez" userId="S::mriosh623@alumno.uaemex.mx::32caf045-7843-489a-8d2f-5338e2accd11" providerId="AD" clId="Web-{B76DB401-C213-27F3-BDE8-4AF223624865}" dt="2025-11-18T15:55:11.037" v="8"/>
          <ac:picMkLst>
            <pc:docMk/>
            <pc:sldMk cId="110156747" sldId="267"/>
            <ac:picMk id="5" creationId="{00000000-0000-0000-0000-000000000000}"/>
          </ac:picMkLst>
        </pc:picChg>
      </pc:sldChg>
    </pc:docChg>
  </pc:docChgLst>
  <pc:docChgLst>
    <pc:chgData name="Monserrat Rios Hernandez" userId="S::mriosh623@alumno.uaemex.mx::32caf045-7843-489a-8d2f-5338e2accd11" providerId="AD" clId="Web-{05E36ED9-5FC6-5817-3EEF-EB92CA15B3BD}"/>
    <pc:docChg chg="modSld">
      <pc:chgData name="Monserrat Rios Hernandez" userId="S::mriosh623@alumno.uaemex.mx::32caf045-7843-489a-8d2f-5338e2accd11" providerId="AD" clId="Web-{05E36ED9-5FC6-5817-3EEF-EB92CA15B3BD}" dt="2025-11-18T06:18:09.365" v="54" actId="20577"/>
      <pc:docMkLst>
        <pc:docMk/>
      </pc:docMkLst>
      <pc:sldChg chg="addSp delSp modSp">
        <pc:chgData name="Monserrat Rios Hernandez" userId="S::mriosh623@alumno.uaemex.mx::32caf045-7843-489a-8d2f-5338e2accd11" providerId="AD" clId="Web-{05E36ED9-5FC6-5817-3EEF-EB92CA15B3BD}" dt="2025-11-18T06:01:59.669" v="39" actId="1076"/>
        <pc:sldMkLst>
          <pc:docMk/>
          <pc:sldMk cId="1711285379" sldId="261"/>
        </pc:sldMkLst>
        <pc:spChg chg="mod">
          <ac:chgData name="Monserrat Rios Hernandez" userId="S::mriosh623@alumno.uaemex.mx::32caf045-7843-489a-8d2f-5338e2accd11" providerId="AD" clId="Web-{05E36ED9-5FC6-5817-3EEF-EB92CA15B3BD}" dt="2025-11-18T06:00:41.121" v="32" actId="20577"/>
          <ac:spMkLst>
            <pc:docMk/>
            <pc:sldMk cId="1711285379" sldId="261"/>
            <ac:spMk id="4" creationId="{00000000-0000-0000-0000-000000000000}"/>
          </ac:spMkLst>
        </pc:spChg>
        <pc:spChg chg="mod">
          <ac:chgData name="Monserrat Rios Hernandez" userId="S::mriosh623@alumno.uaemex.mx::32caf045-7843-489a-8d2f-5338e2accd11" providerId="AD" clId="Web-{05E36ED9-5FC6-5817-3EEF-EB92CA15B3BD}" dt="2025-11-18T06:01:48.809" v="37" actId="1076"/>
          <ac:spMkLst>
            <pc:docMk/>
            <pc:sldMk cId="1711285379" sldId="261"/>
            <ac:spMk id="8" creationId="{00000000-0000-0000-0000-000000000000}"/>
          </ac:spMkLst>
        </pc:spChg>
        <pc:spChg chg="mod">
          <ac:chgData name="Monserrat Rios Hernandez" userId="S::mriosh623@alumno.uaemex.mx::32caf045-7843-489a-8d2f-5338e2accd11" providerId="AD" clId="Web-{05E36ED9-5FC6-5817-3EEF-EB92CA15B3BD}" dt="2025-11-18T06:01:59.669" v="39" actId="1076"/>
          <ac:spMkLst>
            <pc:docMk/>
            <pc:sldMk cId="1711285379" sldId="261"/>
            <ac:spMk id="9" creationId="{00000000-0000-0000-0000-000000000000}"/>
          </ac:spMkLst>
        </pc:spChg>
        <pc:picChg chg="add mod ord">
          <ac:chgData name="Monserrat Rios Hernandez" userId="S::mriosh623@alumno.uaemex.mx::32caf045-7843-489a-8d2f-5338e2accd11" providerId="AD" clId="Web-{05E36ED9-5FC6-5817-3EEF-EB92CA15B3BD}" dt="2025-11-18T06:01:54.028" v="38"/>
          <ac:picMkLst>
            <pc:docMk/>
            <pc:sldMk cId="1711285379" sldId="261"/>
            <ac:picMk id="5" creationId="{C8030DFB-2B27-CE7F-85A7-A85E95E61856}"/>
          </ac:picMkLst>
        </pc:picChg>
        <pc:picChg chg="del">
          <ac:chgData name="Monserrat Rios Hernandez" userId="S::mriosh623@alumno.uaemex.mx::32caf045-7843-489a-8d2f-5338e2accd11" providerId="AD" clId="Web-{05E36ED9-5FC6-5817-3EEF-EB92CA15B3BD}" dt="2025-11-18T06:01:37.622" v="33"/>
          <ac:picMkLst>
            <pc:docMk/>
            <pc:sldMk cId="1711285379" sldId="261"/>
            <ac:picMk id="6" creationId="{00000000-0000-0000-0000-000000000000}"/>
          </ac:picMkLst>
        </pc:picChg>
      </pc:sldChg>
      <pc:sldChg chg="addSp delSp modSp">
        <pc:chgData name="Monserrat Rios Hernandez" userId="S::mriosh623@alumno.uaemex.mx::32caf045-7843-489a-8d2f-5338e2accd11" providerId="AD" clId="Web-{05E36ED9-5FC6-5817-3EEF-EB92CA15B3BD}" dt="2025-11-18T06:08:50.314" v="45" actId="1076"/>
        <pc:sldMkLst>
          <pc:docMk/>
          <pc:sldMk cId="3690529198" sldId="262"/>
        </pc:sldMkLst>
        <pc:spChg chg="mod">
          <ac:chgData name="Monserrat Rios Hernandez" userId="S::mriosh623@alumno.uaemex.mx::32caf045-7843-489a-8d2f-5338e2accd11" providerId="AD" clId="Web-{05E36ED9-5FC6-5817-3EEF-EB92CA15B3BD}" dt="2025-11-18T05:59:03.884" v="2" actId="20577"/>
          <ac:spMkLst>
            <pc:docMk/>
            <pc:sldMk cId="3690529198" sldId="262"/>
            <ac:spMk id="3" creationId="{00000000-0000-0000-0000-000000000000}"/>
          </ac:spMkLst>
        </pc:spChg>
        <pc:picChg chg="del">
          <ac:chgData name="Monserrat Rios Hernandez" userId="S::mriosh623@alumno.uaemex.mx::32caf045-7843-489a-8d2f-5338e2accd11" providerId="AD" clId="Web-{05E36ED9-5FC6-5817-3EEF-EB92CA15B3BD}" dt="2025-11-18T05:59:04.681" v="3"/>
          <ac:picMkLst>
            <pc:docMk/>
            <pc:sldMk cId="3690529198" sldId="262"/>
            <ac:picMk id="5" creationId="{00000000-0000-0000-0000-000000000000}"/>
          </ac:picMkLst>
        </pc:picChg>
        <pc:picChg chg="add del mod">
          <ac:chgData name="Monserrat Rios Hernandez" userId="S::mriosh623@alumno.uaemex.mx::32caf045-7843-489a-8d2f-5338e2accd11" providerId="AD" clId="Web-{05E36ED9-5FC6-5817-3EEF-EB92CA15B3BD}" dt="2025-11-18T06:08:46.860" v="43"/>
          <ac:picMkLst>
            <pc:docMk/>
            <pc:sldMk cId="3690529198" sldId="262"/>
            <ac:picMk id="6" creationId="{A82F43D2-6AA3-61D9-DF59-4EFA33EECEF0}"/>
          </ac:picMkLst>
        </pc:picChg>
        <pc:picChg chg="add mod">
          <ac:chgData name="Monserrat Rios Hernandez" userId="S::mriosh623@alumno.uaemex.mx::32caf045-7843-489a-8d2f-5338e2accd11" providerId="AD" clId="Web-{05E36ED9-5FC6-5817-3EEF-EB92CA15B3BD}" dt="2025-11-18T06:08:50.314" v="45" actId="1076"/>
          <ac:picMkLst>
            <pc:docMk/>
            <pc:sldMk cId="3690529198" sldId="262"/>
            <ac:picMk id="7" creationId="{4D08494E-1355-6360-CA43-EFAB83C0AEB8}"/>
          </ac:picMkLst>
        </pc:picChg>
      </pc:sldChg>
      <pc:sldChg chg="modSp">
        <pc:chgData name="Monserrat Rios Hernandez" userId="S::mriosh623@alumno.uaemex.mx::32caf045-7843-489a-8d2f-5338e2accd11" providerId="AD" clId="Web-{05E36ED9-5FC6-5817-3EEF-EB92CA15B3BD}" dt="2025-11-18T06:02:19.732" v="42" actId="20577"/>
        <pc:sldMkLst>
          <pc:docMk/>
          <pc:sldMk cId="1722753167" sldId="263"/>
        </pc:sldMkLst>
        <pc:spChg chg="mod">
          <ac:chgData name="Monserrat Rios Hernandez" userId="S::mriosh623@alumno.uaemex.mx::32caf045-7843-489a-8d2f-5338e2accd11" providerId="AD" clId="Web-{05E36ED9-5FC6-5817-3EEF-EB92CA15B3BD}" dt="2025-11-18T06:02:19.732" v="42" actId="20577"/>
          <ac:spMkLst>
            <pc:docMk/>
            <pc:sldMk cId="1722753167" sldId="263"/>
            <ac:spMk id="3" creationId="{00000000-0000-0000-0000-000000000000}"/>
          </ac:spMkLst>
        </pc:spChg>
      </pc:sldChg>
      <pc:sldChg chg="modSp">
        <pc:chgData name="Monserrat Rios Hernandez" userId="S::mriosh623@alumno.uaemex.mx::32caf045-7843-489a-8d2f-5338e2accd11" providerId="AD" clId="Web-{05E36ED9-5FC6-5817-3EEF-EB92CA15B3BD}" dt="2025-11-18T06:18:09.365" v="54" actId="20577"/>
        <pc:sldMkLst>
          <pc:docMk/>
          <pc:sldMk cId="334130237" sldId="266"/>
        </pc:sldMkLst>
        <pc:spChg chg="mod">
          <ac:chgData name="Monserrat Rios Hernandez" userId="S::mriosh623@alumno.uaemex.mx::32caf045-7843-489a-8d2f-5338e2accd11" providerId="AD" clId="Web-{05E36ED9-5FC6-5817-3EEF-EB92CA15B3BD}" dt="2025-11-18T06:18:09.365" v="54" actId="20577"/>
          <ac:spMkLst>
            <pc:docMk/>
            <pc:sldMk cId="334130237" sldId="266"/>
            <ac:spMk id="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820B5-36C0-4794-9E01-220C2D3A21D1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EFC5FD-8DBC-4524-99EA-FCD3D8A86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32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49910" y="3831150"/>
            <a:ext cx="5651090" cy="1426649"/>
          </a:xfrm>
        </p:spPr>
        <p:txBody>
          <a:bodyPr/>
          <a:lstStyle>
            <a:lvl1pPr marL="0" indent="0" algn="l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SlicerIGT</a:t>
            </a:r>
            <a:r>
              <a:rPr lang="en-US" dirty="0"/>
              <a:t> Tutorial Series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45" b="27021"/>
          <a:stretch/>
        </p:blipFill>
        <p:spPr>
          <a:xfrm>
            <a:off x="1080626" y="3602038"/>
            <a:ext cx="1269284" cy="924063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2163096" y="3716594"/>
            <a:ext cx="4090219" cy="0"/>
          </a:xfrm>
          <a:prstGeom prst="line">
            <a:avLst/>
          </a:prstGeom>
          <a:ln w="158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82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45" b="27021"/>
          <a:stretch/>
        </p:blipFill>
        <p:spPr>
          <a:xfrm>
            <a:off x="667671" y="6314722"/>
            <a:ext cx="695325" cy="506210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1278192" y="6334386"/>
            <a:ext cx="4090219" cy="0"/>
          </a:xfrm>
          <a:prstGeom prst="line">
            <a:avLst/>
          </a:prstGeom>
          <a:ln w="158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 userDrawn="1"/>
        </p:nvSpPr>
        <p:spPr>
          <a:xfrm>
            <a:off x="1333500" y="6381750"/>
            <a:ext cx="18806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rgbClr val="0070C0"/>
                </a:solidFill>
              </a:rPr>
              <a:t>SlicerIGT</a:t>
            </a:r>
            <a:r>
              <a:rPr lang="en-US" sz="1400" i="1" baseline="0" dirty="0">
                <a:solidFill>
                  <a:srgbClr val="0070C0"/>
                </a:solidFill>
              </a:rPr>
              <a:t> Tutorial Series</a:t>
            </a:r>
            <a:endParaRPr lang="en-US" sz="1400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746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45" b="27021"/>
          <a:stretch/>
        </p:blipFill>
        <p:spPr>
          <a:xfrm>
            <a:off x="667671" y="6314722"/>
            <a:ext cx="695325" cy="506210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1278192" y="6334386"/>
            <a:ext cx="4090219" cy="0"/>
          </a:xfrm>
          <a:prstGeom prst="line">
            <a:avLst/>
          </a:prstGeom>
          <a:ln w="158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1333500" y="6381750"/>
            <a:ext cx="18806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rgbClr val="0070C0"/>
                </a:solidFill>
              </a:rPr>
              <a:t>SlicerIGT</a:t>
            </a:r>
            <a:r>
              <a:rPr lang="en-US" sz="1400" i="1" baseline="0" dirty="0">
                <a:solidFill>
                  <a:srgbClr val="0070C0"/>
                </a:solidFill>
              </a:rPr>
              <a:t> Tutorial Series</a:t>
            </a:r>
            <a:endParaRPr lang="en-US" sz="1400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702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45" b="27021"/>
          <a:stretch/>
        </p:blipFill>
        <p:spPr>
          <a:xfrm>
            <a:off x="667671" y="6314722"/>
            <a:ext cx="695325" cy="506210"/>
          </a:xfrm>
          <a:prstGeom prst="rect">
            <a:avLst/>
          </a:prstGeom>
        </p:spPr>
      </p:pic>
      <p:cxnSp>
        <p:nvCxnSpPr>
          <p:cNvPr id="6" name="Straight Connector 5"/>
          <p:cNvCxnSpPr/>
          <p:nvPr userDrawn="1"/>
        </p:nvCxnSpPr>
        <p:spPr>
          <a:xfrm>
            <a:off x="1278192" y="6334386"/>
            <a:ext cx="4090219" cy="0"/>
          </a:xfrm>
          <a:prstGeom prst="line">
            <a:avLst/>
          </a:prstGeom>
          <a:ln w="158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1333500" y="6381750"/>
            <a:ext cx="18806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rgbClr val="0070C0"/>
                </a:solidFill>
              </a:rPr>
              <a:t>SlicerIGT</a:t>
            </a:r>
            <a:r>
              <a:rPr lang="en-US" sz="1400" i="1" baseline="0" dirty="0">
                <a:solidFill>
                  <a:srgbClr val="0070C0"/>
                </a:solidFill>
              </a:rPr>
              <a:t> Tutorial Series</a:t>
            </a:r>
            <a:endParaRPr lang="en-US" sz="1400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664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34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81100"/>
            <a:ext cx="7886700" cy="4995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3501" y="6356351"/>
            <a:ext cx="4781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0" i="1">
                <a:solidFill>
                  <a:srgbClr val="0070C0"/>
                </a:solidFill>
              </a:defRPr>
            </a:lvl1pPr>
          </a:lstStyle>
          <a:p>
            <a:pPr algn="l"/>
            <a:r>
              <a:rPr lang="en-CA" dirty="0" err="1"/>
              <a:t>SlicerIGT</a:t>
            </a:r>
            <a:r>
              <a:rPr lang="en-CA" dirty="0"/>
              <a:t> Tutorial Series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4E161-ED1F-470E-9199-7D8E98935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5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6" r:id="rId3"/>
    <p:sldLayoutId id="2147483667" r:id="rId4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70C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Registro</a:t>
            </a:r>
            <a:r>
              <a:rPr lang="en-US" dirty="0"/>
              <a:t> de </a:t>
            </a:r>
            <a:r>
              <a:rPr lang="en-US" dirty="0" err="1"/>
              <a:t>superficie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Serie de </a:t>
            </a:r>
            <a:r>
              <a:rPr lang="en-US" dirty="0" err="1"/>
              <a:t>tutoriales</a:t>
            </a:r>
            <a:r>
              <a:rPr lang="en-US" dirty="0"/>
              <a:t> de </a:t>
            </a:r>
            <a:r>
              <a:rPr lang="en-US" dirty="0" err="1"/>
              <a:t>SlicerIGT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131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err="1"/>
              <a:t>Calcular</a:t>
            </a:r>
            <a:r>
              <a:rPr lang="en-CA" dirty="0"/>
              <a:t> </a:t>
            </a:r>
            <a:r>
              <a:rPr lang="en-CA" dirty="0" err="1"/>
              <a:t>el</a:t>
            </a:r>
            <a:r>
              <a:rPr lang="en-CA" dirty="0"/>
              <a:t> </a:t>
            </a:r>
            <a:r>
              <a:rPr lang="en-CA" dirty="0" err="1"/>
              <a:t>registro</a:t>
            </a:r>
            <a:r>
              <a:rPr lang="en-CA" dirty="0"/>
              <a:t> </a:t>
            </a:r>
            <a:r>
              <a:rPr lang="en-CA" dirty="0" err="1"/>
              <a:t>inicial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En el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Resultado del registro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, pulse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Actualizar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Si no ve “Estado: ¡Correcto!” debajo del botón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Actualizar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, compruebe si tiene tres puntos diferentes en ambas listas.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El error RMS debería ser inferior a 10 mm idealmente, pero no necesariamente.</a:t>
            </a:r>
            <a:br>
              <a:rPr lang="es-MX" b="0" i="0" u="none" strike="noStrike" dirty="0">
                <a:solidFill>
                  <a:srgbClr val="000000"/>
                </a:solidFill>
                <a:effectLst/>
              </a:rPr>
            </a:br>
            <a:endParaRPr lang="es-MX" b="0" i="0" u="none" strike="noStrike" dirty="0">
              <a:solidFill>
                <a:srgbClr val="000000"/>
              </a:solidFill>
              <a:effectLst/>
            </a:endParaRPr>
          </a:p>
          <a:p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Nota: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si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desea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reiniciar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el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registro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inicial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debe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ir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al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módulo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b="1" dirty="0" err="1">
                <a:solidFill>
                  <a:schemeClr val="bg1">
                    <a:lumMod val="50000"/>
                  </a:schemeClr>
                </a:solidFill>
              </a:rPr>
              <a:t>Transformaciones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y pulsar </a:t>
            </a:r>
            <a:r>
              <a:rPr lang="en-CA" i="1" dirty="0">
                <a:solidFill>
                  <a:schemeClr val="bg1">
                    <a:lumMod val="50000"/>
                  </a:schemeClr>
                </a:solidFill>
              </a:rPr>
              <a:t>Identidad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en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transformar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b="1" dirty="0" err="1">
                <a:solidFill>
                  <a:schemeClr val="bg1">
                    <a:lumMod val="50000"/>
                  </a:schemeClr>
                </a:solidFill>
              </a:rPr>
              <a:t>Referencia</a:t>
            </a:r>
            <a:r>
              <a:rPr lang="en-CA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b="1" dirty="0" err="1">
                <a:solidFill>
                  <a:schemeClr val="bg1">
                    <a:lumMod val="50000"/>
                  </a:schemeClr>
                </a:solidFill>
              </a:rPr>
              <a:t>hacia</a:t>
            </a:r>
            <a:r>
              <a:rPr lang="en-CA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b="1" dirty="0" err="1">
                <a:solidFill>
                  <a:schemeClr val="bg1">
                    <a:lumMod val="50000"/>
                  </a:schemeClr>
                </a:solidFill>
              </a:rPr>
              <a:t>inicial</a:t>
            </a:r>
            <a:r>
              <a:rPr lang="en-CA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para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restablecerlo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. De lo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contrario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, la </a:t>
            </a:r>
            <a:r>
              <a:rPr lang="en-CA" b="1" dirty="0">
                <a:solidFill>
                  <a:schemeClr val="bg1">
                    <a:lumMod val="50000"/>
                  </a:schemeClr>
                </a:solidFill>
              </a:rPr>
              <a:t>Punta del </a:t>
            </a:r>
            <a:r>
              <a:rPr lang="en-CA" b="1" dirty="0" err="1">
                <a:solidFill>
                  <a:schemeClr val="bg1">
                    <a:lumMod val="50000"/>
                  </a:schemeClr>
                </a:solidFill>
              </a:rPr>
              <a:t>lápiz</a:t>
            </a:r>
            <a:r>
              <a:rPr lang="en-CA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b="1" dirty="0" err="1">
                <a:solidFill>
                  <a:schemeClr val="bg1">
                    <a:lumMod val="50000"/>
                  </a:schemeClr>
                </a:solidFill>
              </a:rPr>
              <a:t>óptico</a:t>
            </a:r>
            <a:r>
              <a:rPr lang="en-CA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no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estará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dirty="0" err="1">
                <a:solidFill>
                  <a:schemeClr val="bg1">
                    <a:lumMod val="50000"/>
                  </a:schemeClr>
                </a:solidFill>
              </a:rPr>
              <a:t>en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CA" b="1" dirty="0" err="1">
                <a:solidFill>
                  <a:schemeClr val="bg1">
                    <a:lumMod val="50000"/>
                  </a:schemeClr>
                </a:solidFill>
              </a:rPr>
              <a:t>Referencia</a:t>
            </a:r>
            <a:r>
              <a:rPr lang="en-CA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en-CA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071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 dirty="0"/>
            </a:br>
            <a:r>
              <a:rPr lang="en-CA" dirty="0" err="1"/>
              <a:t>Recopilar</a:t>
            </a:r>
            <a:r>
              <a:rPr lang="en-CA" dirty="0"/>
              <a:t> puntos de </a:t>
            </a:r>
            <a:r>
              <a:rPr lang="en-CA" dirty="0" err="1"/>
              <a:t>superficie</a:t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Sin salir del módulo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Asistente de registro fiducial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, cree una nueva lista en </a:t>
            </a:r>
            <a:r>
              <a:rPr lang="es-MX" b="1">
                <a:solidFill>
                  <a:srgbClr val="000000"/>
                </a:solidFill>
              </a:rPr>
              <a:t>De</a:t>
            </a:r>
            <a:r>
              <a:rPr lang="es-MX" b="1" i="0" u="none" strike="noStrike">
                <a:solidFill>
                  <a:srgbClr val="000000"/>
                </a:solidFill>
                <a:effectLst/>
              </a:rPr>
              <a:t> fiduciales 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y asígnele el nombre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Puntos iniciales de la superficie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En la </a:t>
            </a:r>
            <a:r>
              <a:rPr lang="es-MX" b="0" i="1" u="none" strike="noStrike" dirty="0">
                <a:solidFill>
                  <a:srgbClr val="000000"/>
                </a:solidFill>
                <a:effectLst/>
              </a:rPr>
              <a:t>Barra de herramientas Secuencia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, seleccione el nodo </a:t>
            </a:r>
            <a:r>
              <a:rPr lang="es-MX" b="1">
                <a:solidFill>
                  <a:srgbClr val="000000"/>
                </a:solidFill>
              </a:rPr>
              <a:t>Surface scan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.</a:t>
            </a:r>
            <a:endParaRPr lang="es-MX" b="0" i="0" u="none" strike="noStrike" dirty="0">
              <a:solidFill>
                <a:srgbClr val="000000"/>
              </a:solidFill>
              <a:effectLst/>
              <a:ea typeface="Calibri"/>
              <a:cs typeface="Calibri"/>
            </a:endParaRP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Deje que la secuencia se ejecute con el botón Reproducir, quizá reduciendo la velocidad de fotogramas a 5 fps.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Siga haciendo clic en </a:t>
            </a:r>
            <a:r>
              <a:rPr lang="es-MX" b="0" i="1" u="none" strike="noStrike">
                <a:solidFill>
                  <a:srgbClr val="000000"/>
                </a:solidFill>
                <a:effectLst/>
              </a:rPr>
              <a:t>Colocar “</a:t>
            </a:r>
            <a:r>
              <a:rPr lang="es-MX" i="1">
                <a:solidFill>
                  <a:srgbClr val="000000"/>
                </a:solidFill>
              </a:rPr>
              <a:t>De”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 hasta que haya recopilado unos 40 puntos distribuidos uniformemente cerca de la superficie del cráneo.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Vídeo de pantalla en la siguiente diapositiva.</a:t>
            </a:r>
          </a:p>
          <a:p>
            <a:pPr marL="0" indent="0" algn="l">
              <a:buNone/>
            </a:pPr>
            <a:endParaRPr lang="es-MX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30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err="1"/>
              <a:t>Recopilar</a:t>
            </a:r>
            <a:r>
              <a:rPr lang="en-CA" dirty="0"/>
              <a:t> puntos de </a:t>
            </a:r>
            <a:r>
              <a:rPr lang="en-CA" dirty="0" err="1"/>
              <a:t>superficie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12</a:t>
            </a:fld>
            <a:endParaRPr lang="en-US"/>
          </a:p>
        </p:txBody>
      </p:sp>
      <p:pic>
        <p:nvPicPr>
          <p:cNvPr id="3" name="3D Slicer 5.8.1 2025-11-18 00-20-35 - Trim">
            <a:hlinkClick r:id="" action="ppaction://media"/>
            <a:extLst>
              <a:ext uri="{FF2B5EF4-FFF2-40B4-BE49-F238E27FC236}">
                <a16:creationId xmlns:a16="http://schemas.microsoft.com/office/drawing/2014/main" id="{5C1D79A1-3484-FE62-9DD9-BE4857BA12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3317" y="1359055"/>
            <a:ext cx="7906214" cy="457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5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 dirty="0"/>
            </a:br>
            <a:r>
              <a:rPr lang="en-CA" dirty="0" err="1"/>
              <a:t>Cálculo</a:t>
            </a:r>
            <a:r>
              <a:rPr lang="en-CA" dirty="0"/>
              <a:t> del </a:t>
            </a:r>
            <a:r>
              <a:rPr lang="en-CA" dirty="0" err="1"/>
              <a:t>registro</a:t>
            </a:r>
            <a:r>
              <a:rPr lang="en-CA" dirty="0"/>
              <a:t> de superficies</a:t>
            </a:r>
            <a:br>
              <a:rPr lang="en-CA" dirty="0"/>
            </a:b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Seleccione el módulo </a:t>
            </a:r>
            <a:r>
              <a:rPr lang="es-MX" b="1" u="none" strike="noStrike" dirty="0">
                <a:solidFill>
                  <a:srgbClr val="000000"/>
                </a:solidFill>
                <a:effectLst/>
              </a:rPr>
              <a:t>IGT / Registro de modelo fiducial.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Introduzca fiduciales: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Puntos iniciales de la superficie.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Introduzca el modelo: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Skull_Phantom.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Transformación de salida: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Inicial a Ras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Pulse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Aplicar.</a:t>
            </a:r>
          </a:p>
          <a:p>
            <a:pPr algn="l"/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La distancia media tras el registro 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debe ser inferior a 1 mm.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Cuando reproduzca la secuencia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Escaneo de superficie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, la punta del lápiz óptico debe deslizarse sobre la superficie del cráneo en el visor 3D.</a:t>
            </a:r>
          </a:p>
          <a:p>
            <a:pPr marL="0" indent="0" algn="l">
              <a:buNone/>
            </a:pPr>
            <a:endParaRPr lang="es-MX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808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br>
              <a:rPr lang="en-CA" dirty="0"/>
            </a:br>
            <a:r>
              <a:rPr lang="en-CA" dirty="0" err="1"/>
              <a:t>Resumen</a:t>
            </a:r>
            <a:r>
              <a:rPr lang="en-CA" dirty="0"/>
              <a:t> de </a:t>
            </a:r>
            <a:r>
              <a:rPr lang="en-CA" dirty="0" err="1"/>
              <a:t>los</a:t>
            </a:r>
            <a:r>
              <a:rPr lang="en-CA" dirty="0"/>
              <a:t> </a:t>
            </a:r>
            <a:r>
              <a:rPr lang="en-CA" dirty="0" err="1"/>
              <a:t>métodos</a:t>
            </a:r>
            <a:r>
              <a:rPr lang="en-CA" dirty="0"/>
              <a:t> de </a:t>
            </a:r>
            <a:r>
              <a:rPr lang="en-CA" dirty="0" err="1"/>
              <a:t>registro</a:t>
            </a:r>
            <a:br>
              <a:rPr lang="en-CA" dirty="0"/>
            </a:b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 err="1"/>
              <a:t>Dimensión</a:t>
            </a:r>
            <a:endParaRPr lang="en-CA" dirty="0"/>
          </a:p>
          <a:p>
            <a:pPr lvl="1"/>
            <a:r>
              <a:rPr lang="en-CA" dirty="0">
                <a:highlight>
                  <a:srgbClr val="FFFF00"/>
                </a:highlight>
              </a:rPr>
              <a:t>3D</a:t>
            </a:r>
            <a:r>
              <a:rPr lang="en-CA" dirty="0"/>
              <a:t>/2D a </a:t>
            </a:r>
            <a:r>
              <a:rPr lang="en-CA" dirty="0">
                <a:highlight>
                  <a:srgbClr val="FFFF00"/>
                </a:highlight>
              </a:rPr>
              <a:t>3D</a:t>
            </a:r>
            <a:r>
              <a:rPr lang="en-CA" dirty="0"/>
              <a:t>/2D</a:t>
            </a:r>
          </a:p>
          <a:p>
            <a:r>
              <a:rPr lang="en-CA" dirty="0" err="1"/>
              <a:t>Métrica</a:t>
            </a:r>
            <a:endParaRPr lang="en-CA" dirty="0"/>
          </a:p>
          <a:p>
            <a:pPr lvl="1"/>
            <a:r>
              <a:rPr lang="en-CA" dirty="0" err="1"/>
              <a:t>Basado</a:t>
            </a:r>
            <a:r>
              <a:rPr lang="en-CA" dirty="0"/>
              <a:t> </a:t>
            </a:r>
            <a:r>
              <a:rPr lang="en-CA" dirty="0" err="1"/>
              <a:t>en</a:t>
            </a:r>
            <a:r>
              <a:rPr lang="en-CA" dirty="0"/>
              <a:t> la </a:t>
            </a:r>
            <a:r>
              <a:rPr lang="en-CA" dirty="0" err="1"/>
              <a:t>distancia</a:t>
            </a:r>
            <a:r>
              <a:rPr lang="en-CA" dirty="0"/>
              <a:t> entre puntos</a:t>
            </a:r>
          </a:p>
          <a:p>
            <a:pPr lvl="1"/>
            <a:r>
              <a:rPr lang="en-CA" dirty="0" err="1">
                <a:highlight>
                  <a:srgbClr val="FFFF00"/>
                </a:highlight>
              </a:rPr>
              <a:t>Basado</a:t>
            </a:r>
            <a:r>
              <a:rPr lang="en-CA" dirty="0">
                <a:highlight>
                  <a:srgbClr val="FFFF00"/>
                </a:highlight>
              </a:rPr>
              <a:t> </a:t>
            </a:r>
            <a:r>
              <a:rPr lang="en-CA" dirty="0" err="1">
                <a:highlight>
                  <a:srgbClr val="FFFF00"/>
                </a:highlight>
              </a:rPr>
              <a:t>en</a:t>
            </a:r>
            <a:r>
              <a:rPr lang="en-CA" dirty="0">
                <a:highlight>
                  <a:srgbClr val="FFFF00"/>
                </a:highlight>
              </a:rPr>
              <a:t> la </a:t>
            </a:r>
            <a:r>
              <a:rPr lang="en-CA" dirty="0" err="1">
                <a:highlight>
                  <a:srgbClr val="FFFF00"/>
                </a:highlight>
              </a:rPr>
              <a:t>distancia</a:t>
            </a:r>
            <a:r>
              <a:rPr lang="en-CA" dirty="0">
                <a:highlight>
                  <a:srgbClr val="FFFF00"/>
                </a:highlight>
              </a:rPr>
              <a:t> entre superficies</a:t>
            </a:r>
          </a:p>
          <a:p>
            <a:pPr lvl="1"/>
            <a:r>
              <a:rPr lang="en-CA" dirty="0" err="1"/>
              <a:t>Basado</a:t>
            </a:r>
            <a:r>
              <a:rPr lang="en-CA" dirty="0"/>
              <a:t> </a:t>
            </a:r>
            <a:r>
              <a:rPr lang="en-CA" dirty="0" err="1"/>
              <a:t>en</a:t>
            </a:r>
            <a:r>
              <a:rPr lang="en-CA" dirty="0"/>
              <a:t> la </a:t>
            </a:r>
            <a:r>
              <a:rPr lang="en-CA" dirty="0" err="1"/>
              <a:t>similitud</a:t>
            </a:r>
            <a:r>
              <a:rPr lang="en-CA" dirty="0"/>
              <a:t> de </a:t>
            </a:r>
            <a:r>
              <a:rPr lang="en-CA" dirty="0" err="1"/>
              <a:t>imágenes</a:t>
            </a:r>
            <a:endParaRPr lang="en-CA" dirty="0"/>
          </a:p>
          <a:p>
            <a:pPr marL="457200" lvl="1" indent="0">
              <a:buNone/>
            </a:pPr>
            <a:br>
              <a:rPr lang="en-CA" dirty="0"/>
            </a:br>
            <a:endParaRPr lang="en-CA" dirty="0"/>
          </a:p>
          <a:p>
            <a:pPr marL="457200" lvl="1" indent="0">
              <a:buNone/>
            </a:pPr>
            <a:br>
              <a:rPr lang="en-CA" dirty="0"/>
            </a:br>
            <a:r>
              <a:rPr lang="en-CA" dirty="0" err="1"/>
              <a:t>Transformación</a:t>
            </a:r>
            <a:endParaRPr lang="en-CA" dirty="0"/>
          </a:p>
          <a:p>
            <a:pPr lvl="1"/>
            <a:r>
              <a:rPr lang="en-CA" dirty="0" err="1">
                <a:highlight>
                  <a:srgbClr val="FFFF00"/>
                </a:highlight>
              </a:rPr>
              <a:t>Rígido</a:t>
            </a:r>
            <a:endParaRPr lang="en-CA" dirty="0">
              <a:highlight>
                <a:srgbClr val="FFFF00"/>
              </a:highlight>
            </a:endParaRPr>
          </a:p>
          <a:p>
            <a:pPr lvl="1"/>
            <a:r>
              <a:rPr lang="en-CA" dirty="0" err="1"/>
              <a:t>Similaritud</a:t>
            </a:r>
            <a:endParaRPr lang="en-CA" dirty="0"/>
          </a:p>
          <a:p>
            <a:pPr lvl="1"/>
            <a:r>
              <a:rPr lang="en-CA" dirty="0"/>
              <a:t>Deformable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457950" y="3472717"/>
            <a:ext cx="2080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b="1" dirty="0"/>
              <a:t>this example</a:t>
            </a:r>
          </a:p>
        </p:txBody>
      </p:sp>
      <p:cxnSp>
        <p:nvCxnSpPr>
          <p:cNvPr id="13" name="Straight Arrow Connector 12"/>
          <p:cNvCxnSpPr>
            <a:cxnSpLocks/>
            <a:endCxn id="7" idx="0"/>
          </p:cNvCxnSpPr>
          <p:nvPr/>
        </p:nvCxnSpPr>
        <p:spPr>
          <a:xfrm>
            <a:off x="6215865" y="3085564"/>
            <a:ext cx="1282562" cy="38715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cxnSpLocks/>
            <a:endCxn id="7" idx="1"/>
          </p:cNvCxnSpPr>
          <p:nvPr/>
        </p:nvCxnSpPr>
        <p:spPr>
          <a:xfrm flipV="1">
            <a:off x="2479314" y="3734327"/>
            <a:ext cx="3978636" cy="125299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curvado 17">
            <a:extLst>
              <a:ext uri="{FF2B5EF4-FFF2-40B4-BE49-F238E27FC236}">
                <a16:creationId xmlns:a16="http://schemas.microsoft.com/office/drawing/2014/main" id="{2870E2D8-7A2B-6244-EF21-E187B1422F11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4320935" y="1726058"/>
            <a:ext cx="3177492" cy="1746659"/>
          </a:xfrm>
          <a:prstGeom prst="curvedConnector2">
            <a:avLst/>
          </a:prstGeom>
          <a:ln w="190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83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 dirty="0"/>
            </a:br>
            <a:r>
              <a:rPr lang="en-CA" dirty="0" err="1"/>
              <a:t>Registro</a:t>
            </a:r>
            <a:r>
              <a:rPr lang="en-CA" dirty="0"/>
              <a:t> de </a:t>
            </a:r>
            <a:r>
              <a:rPr lang="en-CA" dirty="0" err="1"/>
              <a:t>superficie</a:t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81101"/>
            <a:ext cx="7886700" cy="2803878"/>
          </a:xfrm>
        </p:spPr>
        <p:txBody>
          <a:bodyPr>
            <a:normAutofit fontScale="92500"/>
          </a:bodyPr>
          <a:lstStyle/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Encuentre la transformación que minimiza la distancia acumulada de los puntos desde una superficie.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Cálculo iterativo, necesita una condición de detención.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Requiere registro inicial.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Implementación: vtkIterativeClosestPointTransform</a:t>
            </a:r>
          </a:p>
          <a:p>
            <a:pPr marL="0" indent="0" algn="l">
              <a:buNone/>
            </a:pPr>
            <a:endParaRPr lang="es-MX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4113377" y="3925630"/>
            <a:ext cx="1725804" cy="1790152"/>
            <a:chOff x="457200" y="2538948"/>
            <a:chExt cx="1725804" cy="1790152"/>
          </a:xfrm>
        </p:grpSpPr>
        <p:cxnSp>
          <p:nvCxnSpPr>
            <p:cNvPr id="6" name="Straight Arrow Connector 5"/>
            <p:cNvCxnSpPr/>
            <p:nvPr/>
          </p:nvCxnSpPr>
          <p:spPr>
            <a:xfrm flipV="1">
              <a:off x="926595" y="2618910"/>
              <a:ext cx="0" cy="108012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>
              <a:off x="926595" y="3699030"/>
              <a:ext cx="117013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H="1">
              <a:off x="457200" y="3699030"/>
              <a:ext cx="469395" cy="46939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1871700" y="373474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X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81648" y="253894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Y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89522" y="3959768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Z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 rot="579048">
            <a:off x="4911583" y="4282025"/>
            <a:ext cx="1725804" cy="1790152"/>
            <a:chOff x="457200" y="2538948"/>
            <a:chExt cx="1725804" cy="1790152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926595" y="2618910"/>
              <a:ext cx="0" cy="108012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926595" y="3699030"/>
              <a:ext cx="117013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457200" y="3699030"/>
              <a:ext cx="469395" cy="46939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871700" y="373474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X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81648" y="253894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Y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89522" y="3959768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Z</a:t>
              </a:r>
            </a:p>
          </p:txBody>
        </p:sp>
      </p:grpSp>
      <p:sp>
        <p:nvSpPr>
          <p:cNvPr id="19" name="Oval 18"/>
          <p:cNvSpPr/>
          <p:nvPr/>
        </p:nvSpPr>
        <p:spPr>
          <a:xfrm>
            <a:off x="2520540" y="4445907"/>
            <a:ext cx="180623" cy="1580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/>
          <p:cNvSpPr/>
          <p:nvPr/>
        </p:nvSpPr>
        <p:spPr>
          <a:xfrm>
            <a:off x="2950508" y="5339521"/>
            <a:ext cx="180623" cy="1580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Oval 20"/>
          <p:cNvSpPr/>
          <p:nvPr/>
        </p:nvSpPr>
        <p:spPr>
          <a:xfrm>
            <a:off x="2656005" y="4874296"/>
            <a:ext cx="180623" cy="1580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Arc 21"/>
          <p:cNvSpPr/>
          <p:nvPr/>
        </p:nvSpPr>
        <p:spPr>
          <a:xfrm>
            <a:off x="4557976" y="5311613"/>
            <a:ext cx="1075976" cy="619843"/>
          </a:xfrm>
          <a:prstGeom prst="arc">
            <a:avLst>
              <a:gd name="adj1" fmla="val 607892"/>
              <a:gd name="adj2" fmla="val 12230685"/>
            </a:avLst>
          </a:prstGeom>
          <a:ln w="25400">
            <a:solidFill>
              <a:srgbClr val="0070C0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3" name="TextBox 22"/>
          <p:cNvSpPr txBox="1"/>
          <p:nvPr/>
        </p:nvSpPr>
        <p:spPr>
          <a:xfrm>
            <a:off x="4520643" y="5081447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err="1"/>
              <a:t>Inicial</a:t>
            </a:r>
            <a:endParaRPr lang="en-CA" dirty="0"/>
          </a:p>
        </p:txBody>
      </p:sp>
      <p:sp>
        <p:nvSpPr>
          <p:cNvPr id="24" name="TextBox 23"/>
          <p:cNvSpPr txBox="1"/>
          <p:nvPr/>
        </p:nvSpPr>
        <p:spPr>
          <a:xfrm>
            <a:off x="5388892" y="5376448"/>
            <a:ext cx="510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Ras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318450" y="5829519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err="1">
                <a:solidFill>
                  <a:srgbClr val="0070C0"/>
                </a:solidFill>
              </a:rPr>
              <a:t>Inicial</a:t>
            </a:r>
            <a:r>
              <a:rPr lang="en-CA" dirty="0">
                <a:solidFill>
                  <a:srgbClr val="0070C0"/>
                </a:solidFill>
              </a:rPr>
              <a:t> a Ras</a:t>
            </a:r>
          </a:p>
        </p:txBody>
      </p:sp>
      <p:sp>
        <p:nvSpPr>
          <p:cNvPr id="27" name="Oval 26"/>
          <p:cNvSpPr/>
          <p:nvPr/>
        </p:nvSpPr>
        <p:spPr>
          <a:xfrm>
            <a:off x="2647084" y="4125743"/>
            <a:ext cx="180623" cy="1580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Freeform: Shape 27"/>
          <p:cNvSpPr/>
          <p:nvPr/>
        </p:nvSpPr>
        <p:spPr>
          <a:xfrm>
            <a:off x="3081867" y="4007556"/>
            <a:ext cx="677333" cy="1885244"/>
          </a:xfrm>
          <a:custGeom>
            <a:avLst/>
            <a:gdLst>
              <a:gd name="connsiteX0" fmla="*/ 214489 w 677333"/>
              <a:gd name="connsiteY0" fmla="*/ 135466 h 1885244"/>
              <a:gd name="connsiteX1" fmla="*/ 22577 w 677333"/>
              <a:gd name="connsiteY1" fmla="*/ 462844 h 1885244"/>
              <a:gd name="connsiteX2" fmla="*/ 0 w 677333"/>
              <a:gd name="connsiteY2" fmla="*/ 733777 h 1885244"/>
              <a:gd name="connsiteX3" fmla="*/ 112889 w 677333"/>
              <a:gd name="connsiteY3" fmla="*/ 1106311 h 1885244"/>
              <a:gd name="connsiteX4" fmla="*/ 203200 w 677333"/>
              <a:gd name="connsiteY4" fmla="*/ 1399822 h 1885244"/>
              <a:gd name="connsiteX5" fmla="*/ 327377 w 677333"/>
              <a:gd name="connsiteY5" fmla="*/ 1614311 h 1885244"/>
              <a:gd name="connsiteX6" fmla="*/ 620889 w 677333"/>
              <a:gd name="connsiteY6" fmla="*/ 1885244 h 1885244"/>
              <a:gd name="connsiteX7" fmla="*/ 677333 w 677333"/>
              <a:gd name="connsiteY7" fmla="*/ 1603022 h 1885244"/>
              <a:gd name="connsiteX8" fmla="*/ 474133 w 677333"/>
              <a:gd name="connsiteY8" fmla="*/ 1456266 h 1885244"/>
              <a:gd name="connsiteX9" fmla="*/ 564444 w 677333"/>
              <a:gd name="connsiteY9" fmla="*/ 1332088 h 1885244"/>
              <a:gd name="connsiteX10" fmla="*/ 474133 w 677333"/>
              <a:gd name="connsiteY10" fmla="*/ 1264355 h 1885244"/>
              <a:gd name="connsiteX11" fmla="*/ 643466 w 677333"/>
              <a:gd name="connsiteY11" fmla="*/ 982133 h 1885244"/>
              <a:gd name="connsiteX12" fmla="*/ 474133 w 677333"/>
              <a:gd name="connsiteY12" fmla="*/ 959555 h 1885244"/>
              <a:gd name="connsiteX13" fmla="*/ 587022 w 677333"/>
              <a:gd name="connsiteY13" fmla="*/ 654755 h 1885244"/>
              <a:gd name="connsiteX14" fmla="*/ 282222 w 677333"/>
              <a:gd name="connsiteY14" fmla="*/ 609600 h 1885244"/>
              <a:gd name="connsiteX15" fmla="*/ 553155 w 677333"/>
              <a:gd name="connsiteY15" fmla="*/ 496711 h 1885244"/>
              <a:gd name="connsiteX16" fmla="*/ 440266 w 677333"/>
              <a:gd name="connsiteY16" fmla="*/ 395111 h 1885244"/>
              <a:gd name="connsiteX17" fmla="*/ 587022 w 677333"/>
              <a:gd name="connsiteY17" fmla="*/ 282222 h 1885244"/>
              <a:gd name="connsiteX18" fmla="*/ 395111 w 677333"/>
              <a:gd name="connsiteY18" fmla="*/ 237066 h 1885244"/>
              <a:gd name="connsiteX19" fmla="*/ 440266 w 677333"/>
              <a:gd name="connsiteY19" fmla="*/ 101600 h 1885244"/>
              <a:gd name="connsiteX20" fmla="*/ 316089 w 677333"/>
              <a:gd name="connsiteY20" fmla="*/ 101600 h 1885244"/>
              <a:gd name="connsiteX21" fmla="*/ 338666 w 677333"/>
              <a:gd name="connsiteY21" fmla="*/ 0 h 1885244"/>
              <a:gd name="connsiteX22" fmla="*/ 214489 w 677333"/>
              <a:gd name="connsiteY22" fmla="*/ 135466 h 1885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77333" h="1885244">
                <a:moveTo>
                  <a:pt x="214489" y="135466"/>
                </a:moveTo>
                <a:lnTo>
                  <a:pt x="22577" y="462844"/>
                </a:lnTo>
                <a:lnTo>
                  <a:pt x="0" y="733777"/>
                </a:lnTo>
                <a:lnTo>
                  <a:pt x="112889" y="1106311"/>
                </a:lnTo>
                <a:lnTo>
                  <a:pt x="203200" y="1399822"/>
                </a:lnTo>
                <a:lnTo>
                  <a:pt x="327377" y="1614311"/>
                </a:lnTo>
                <a:lnTo>
                  <a:pt x="620889" y="1885244"/>
                </a:lnTo>
                <a:lnTo>
                  <a:pt x="677333" y="1603022"/>
                </a:lnTo>
                <a:lnTo>
                  <a:pt x="474133" y="1456266"/>
                </a:lnTo>
                <a:lnTo>
                  <a:pt x="564444" y="1332088"/>
                </a:lnTo>
                <a:lnTo>
                  <a:pt x="474133" y="1264355"/>
                </a:lnTo>
                <a:lnTo>
                  <a:pt x="643466" y="982133"/>
                </a:lnTo>
                <a:lnTo>
                  <a:pt x="474133" y="959555"/>
                </a:lnTo>
                <a:lnTo>
                  <a:pt x="587022" y="654755"/>
                </a:lnTo>
                <a:lnTo>
                  <a:pt x="282222" y="609600"/>
                </a:lnTo>
                <a:lnTo>
                  <a:pt x="553155" y="496711"/>
                </a:lnTo>
                <a:lnTo>
                  <a:pt x="440266" y="395111"/>
                </a:lnTo>
                <a:lnTo>
                  <a:pt x="587022" y="282222"/>
                </a:lnTo>
                <a:lnTo>
                  <a:pt x="395111" y="237066"/>
                </a:lnTo>
                <a:lnTo>
                  <a:pt x="440266" y="101600"/>
                </a:lnTo>
                <a:lnTo>
                  <a:pt x="316089" y="101600"/>
                </a:lnTo>
                <a:lnTo>
                  <a:pt x="338666" y="0"/>
                </a:lnTo>
                <a:lnTo>
                  <a:pt x="214489" y="13546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7000">
                <a:schemeClr val="bg1">
                  <a:lumMod val="75000"/>
                </a:schemeClr>
              </a:gs>
              <a:gs pos="83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080000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176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 dirty="0"/>
            </a:br>
            <a:r>
              <a:rPr lang="en-CA" dirty="0" err="1"/>
              <a:t>Estrategia</a:t>
            </a:r>
            <a:r>
              <a:rPr lang="en-CA" dirty="0"/>
              <a:t> de </a:t>
            </a:r>
            <a:r>
              <a:rPr lang="en-CA" dirty="0" err="1"/>
              <a:t>registro</a:t>
            </a:r>
            <a:br>
              <a:rPr lang="en-CA" dirty="0"/>
            </a:b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4762976" y="2268032"/>
            <a:ext cx="1725804" cy="1790152"/>
            <a:chOff x="457200" y="2538948"/>
            <a:chExt cx="1725804" cy="1790152"/>
          </a:xfrm>
        </p:grpSpPr>
        <p:cxnSp>
          <p:nvCxnSpPr>
            <p:cNvPr id="6" name="Straight Arrow Connector 5"/>
            <p:cNvCxnSpPr/>
            <p:nvPr/>
          </p:nvCxnSpPr>
          <p:spPr>
            <a:xfrm flipV="1">
              <a:off x="926595" y="2618910"/>
              <a:ext cx="0" cy="108012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>
              <a:off x="926595" y="3699030"/>
              <a:ext cx="117013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H="1">
              <a:off x="457200" y="3699030"/>
              <a:ext cx="469395" cy="46939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1871700" y="373474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X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81648" y="253894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Y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89522" y="3959768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Z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 rot="579048">
            <a:off x="5561182" y="2624427"/>
            <a:ext cx="1725804" cy="1790152"/>
            <a:chOff x="457200" y="2538948"/>
            <a:chExt cx="1725804" cy="1790152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926595" y="2618910"/>
              <a:ext cx="0" cy="108012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926595" y="3699030"/>
              <a:ext cx="117013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457200" y="3699030"/>
              <a:ext cx="469395" cy="46939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871700" y="373474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X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81648" y="253894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Y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89522" y="3959768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Z</a:t>
              </a:r>
            </a:p>
          </p:txBody>
        </p:sp>
      </p:grpSp>
      <p:sp>
        <p:nvSpPr>
          <p:cNvPr id="19" name="Arc 18"/>
          <p:cNvSpPr/>
          <p:nvPr/>
        </p:nvSpPr>
        <p:spPr>
          <a:xfrm>
            <a:off x="5207575" y="3654015"/>
            <a:ext cx="1075976" cy="619843"/>
          </a:xfrm>
          <a:prstGeom prst="arc">
            <a:avLst>
              <a:gd name="adj1" fmla="val 607892"/>
              <a:gd name="adj2" fmla="val 12230685"/>
            </a:avLst>
          </a:prstGeom>
          <a:ln w="25400">
            <a:solidFill>
              <a:srgbClr val="0070C0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0" name="TextBox 19"/>
          <p:cNvSpPr txBox="1"/>
          <p:nvPr/>
        </p:nvSpPr>
        <p:spPr>
          <a:xfrm>
            <a:off x="5216874" y="3439062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err="1"/>
              <a:t>Inicial</a:t>
            </a:r>
            <a:endParaRPr lang="en-CA" dirty="0"/>
          </a:p>
        </p:txBody>
      </p:sp>
      <p:sp>
        <p:nvSpPr>
          <p:cNvPr id="21" name="TextBox 20"/>
          <p:cNvSpPr txBox="1"/>
          <p:nvPr/>
        </p:nvSpPr>
        <p:spPr>
          <a:xfrm>
            <a:off x="6038491" y="3718850"/>
            <a:ext cx="510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Ras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968049" y="4171921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err="1">
                <a:solidFill>
                  <a:srgbClr val="0070C0"/>
                </a:solidFill>
              </a:rPr>
              <a:t>Inicial</a:t>
            </a:r>
            <a:r>
              <a:rPr lang="en-CA" dirty="0">
                <a:solidFill>
                  <a:srgbClr val="0070C0"/>
                </a:solidFill>
              </a:rPr>
              <a:t> a Ras</a:t>
            </a:r>
          </a:p>
        </p:txBody>
      </p:sp>
      <p:grpSp>
        <p:nvGrpSpPr>
          <p:cNvPr id="23" name="Group 22"/>
          <p:cNvGrpSpPr/>
          <p:nvPr/>
        </p:nvGrpSpPr>
        <p:grpSpPr>
          <a:xfrm rot="21153620">
            <a:off x="1551288" y="1754880"/>
            <a:ext cx="1725804" cy="1790152"/>
            <a:chOff x="457200" y="2538948"/>
            <a:chExt cx="1725804" cy="1790152"/>
          </a:xfrm>
        </p:grpSpPr>
        <p:cxnSp>
          <p:nvCxnSpPr>
            <p:cNvPr id="24" name="Straight Arrow Connector 23"/>
            <p:cNvCxnSpPr/>
            <p:nvPr/>
          </p:nvCxnSpPr>
          <p:spPr>
            <a:xfrm flipV="1">
              <a:off x="926595" y="2618910"/>
              <a:ext cx="0" cy="108012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926595" y="3699030"/>
              <a:ext cx="117013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>
              <a:off x="457200" y="3699030"/>
              <a:ext cx="469395" cy="469395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1871700" y="373474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X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81648" y="253894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Y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89522" y="3959768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b="1" dirty="0"/>
                <a:t>Z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060621" y="2987925"/>
            <a:ext cx="1174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err="1"/>
              <a:t>Referencia</a:t>
            </a:r>
            <a:endParaRPr lang="en-CA" dirty="0"/>
          </a:p>
        </p:txBody>
      </p:sp>
      <p:sp>
        <p:nvSpPr>
          <p:cNvPr id="31" name="Arc 30"/>
          <p:cNvSpPr/>
          <p:nvPr/>
        </p:nvSpPr>
        <p:spPr>
          <a:xfrm rot="364530">
            <a:off x="2489544" y="3019277"/>
            <a:ext cx="3212626" cy="619843"/>
          </a:xfrm>
          <a:prstGeom prst="arc">
            <a:avLst>
              <a:gd name="adj1" fmla="val 607892"/>
              <a:gd name="adj2" fmla="val 10406350"/>
            </a:avLst>
          </a:prstGeom>
          <a:ln w="25400">
            <a:solidFill>
              <a:srgbClr val="0070C0"/>
            </a:solidFill>
            <a:prstDash val="solid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2" name="TextBox 31"/>
          <p:cNvSpPr txBox="1"/>
          <p:nvPr/>
        </p:nvSpPr>
        <p:spPr>
          <a:xfrm>
            <a:off x="2769492" y="3688852"/>
            <a:ext cx="193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err="1">
                <a:solidFill>
                  <a:srgbClr val="0070C0"/>
                </a:solidFill>
              </a:rPr>
              <a:t>Referencia</a:t>
            </a:r>
            <a:r>
              <a:rPr lang="en-CA" dirty="0">
                <a:solidFill>
                  <a:srgbClr val="0070C0"/>
                </a:solidFill>
              </a:rPr>
              <a:t> a </a:t>
            </a:r>
            <a:r>
              <a:rPr lang="en-CA" dirty="0" err="1">
                <a:solidFill>
                  <a:srgbClr val="0070C0"/>
                </a:solidFill>
              </a:rPr>
              <a:t>Inicial</a:t>
            </a:r>
            <a:endParaRPr lang="en-CA" dirty="0">
              <a:solidFill>
                <a:srgbClr val="0070C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88784" y="4295864"/>
            <a:ext cx="289778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 err="1">
                <a:solidFill>
                  <a:schemeClr val="accent2">
                    <a:lumMod val="75000"/>
                  </a:schemeClr>
                </a:solidFill>
              </a:rPr>
              <a:t>Registro</a:t>
            </a:r>
            <a:r>
              <a:rPr lang="en-CA" b="1" dirty="0">
                <a:solidFill>
                  <a:schemeClr val="accent2">
                    <a:lumMod val="75000"/>
                  </a:schemeClr>
                </a:solidFill>
              </a:rPr>
              <a:t> fiducial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3 puntos </a:t>
            </a:r>
            <a:r>
              <a:rPr lang="en-CA" dirty="0" err="1"/>
              <a:t>en</a:t>
            </a:r>
            <a:r>
              <a:rPr lang="en-CA" dirty="0"/>
              <a:t> </a:t>
            </a:r>
            <a:r>
              <a:rPr lang="en-CA" dirty="0" err="1"/>
              <a:t>Referencia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3 puntos </a:t>
            </a:r>
            <a:r>
              <a:rPr lang="en-CA" dirty="0" err="1"/>
              <a:t>en</a:t>
            </a:r>
            <a:r>
              <a:rPr lang="en-CA" dirty="0"/>
              <a:t> </a:t>
            </a:r>
            <a:r>
              <a:rPr lang="en-CA" dirty="0" err="1"/>
              <a:t>Inicial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err="1"/>
              <a:t>Ubicaciones</a:t>
            </a:r>
            <a:r>
              <a:rPr lang="en-CA" dirty="0"/>
              <a:t> </a:t>
            </a:r>
            <a:r>
              <a:rPr lang="en-CA" dirty="0" err="1"/>
              <a:t>aproximadas</a:t>
            </a:r>
            <a:endParaRPr lang="en-CA" dirty="0"/>
          </a:p>
          <a:p>
            <a:endParaRPr lang="en-CA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857302" y="4705722"/>
            <a:ext cx="45958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b="1" dirty="0" err="1">
                <a:solidFill>
                  <a:schemeClr val="accent2">
                    <a:lumMod val="75000"/>
                  </a:schemeClr>
                </a:solidFill>
              </a:rPr>
              <a:t>Registro</a:t>
            </a:r>
            <a:r>
              <a:rPr lang="en-CA" b="1" dirty="0">
                <a:solidFill>
                  <a:schemeClr val="accent2">
                    <a:lumMod val="75000"/>
                  </a:schemeClr>
                </a:solidFill>
              </a:rPr>
              <a:t> del </a:t>
            </a:r>
            <a:r>
              <a:rPr lang="en-CA" b="1" dirty="0" err="1">
                <a:solidFill>
                  <a:schemeClr val="accent2">
                    <a:lumMod val="75000"/>
                  </a:schemeClr>
                </a:solidFill>
              </a:rPr>
              <a:t>modelo</a:t>
            </a:r>
            <a:r>
              <a:rPr lang="en-CA" b="1" dirty="0">
                <a:solidFill>
                  <a:schemeClr val="accent2">
                    <a:lumMod val="75000"/>
                  </a:schemeClr>
                </a:solidFill>
              </a:rPr>
              <a:t> fiducial.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~30-40 puntos </a:t>
            </a:r>
            <a:r>
              <a:rPr lang="en-CA" dirty="0" err="1"/>
              <a:t>en</a:t>
            </a:r>
            <a:r>
              <a:rPr lang="en-CA" dirty="0"/>
              <a:t> </a:t>
            </a:r>
            <a:r>
              <a:rPr lang="en-CA" dirty="0" err="1"/>
              <a:t>inicial</a:t>
            </a:r>
            <a:r>
              <a:rPr lang="en-CA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err="1"/>
              <a:t>Modelo</a:t>
            </a:r>
            <a:r>
              <a:rPr lang="en-CA" dirty="0"/>
              <a:t> de </a:t>
            </a:r>
            <a:r>
              <a:rPr lang="en-CA" dirty="0" err="1"/>
              <a:t>superficie</a:t>
            </a:r>
            <a:r>
              <a:rPr lang="en-CA" dirty="0"/>
              <a:t> </a:t>
            </a:r>
            <a:r>
              <a:rPr lang="en-CA" dirty="0" err="1"/>
              <a:t>basado</a:t>
            </a:r>
            <a:r>
              <a:rPr lang="en-CA" dirty="0"/>
              <a:t> </a:t>
            </a:r>
            <a:r>
              <a:rPr lang="en-CA" dirty="0" err="1"/>
              <a:t>en</a:t>
            </a:r>
            <a:r>
              <a:rPr lang="en-CA" dirty="0"/>
              <a:t> TC </a:t>
            </a:r>
            <a:r>
              <a:rPr lang="en-CA" dirty="0" err="1"/>
              <a:t>en</a:t>
            </a:r>
            <a:r>
              <a:rPr lang="en-CA" dirty="0"/>
              <a:t> RAS.</a:t>
            </a:r>
          </a:p>
          <a:p>
            <a:endParaRPr lang="en-CA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197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 err="1"/>
              <a:t>Cargar</a:t>
            </a:r>
            <a:r>
              <a:rPr lang="en-US" dirty="0"/>
              <a:t> </a:t>
            </a:r>
            <a:r>
              <a:rPr lang="en-US" dirty="0" err="1"/>
              <a:t>escena</a:t>
            </a:r>
            <a:r>
              <a:rPr lang="en-US" dirty="0"/>
              <a:t> de </a:t>
            </a:r>
            <a:r>
              <a:rPr lang="en-US" dirty="0" err="1"/>
              <a:t>ejemplo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Cargue</a:t>
            </a:r>
            <a:r>
              <a:rPr lang="en-US" dirty="0"/>
              <a:t> </a:t>
            </a:r>
            <a:r>
              <a:rPr lang="en-US" dirty="0" err="1"/>
              <a:t>tres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escena</a:t>
            </a:r>
            <a:r>
              <a:rPr lang="en-US" dirty="0"/>
              <a:t> </a:t>
            </a:r>
            <a:r>
              <a:rPr lang="en-US" dirty="0" err="1"/>
              <a:t>limpia</a:t>
            </a:r>
            <a:r>
              <a:rPr lang="en-US" dirty="0"/>
              <a:t> de Slicer:</a:t>
            </a:r>
          </a:p>
          <a:p>
            <a:pPr lvl="1"/>
            <a:r>
              <a:rPr lang="en-US" dirty="0" err="1"/>
              <a:t>SlicerIGT</a:t>
            </a:r>
            <a:r>
              <a:rPr lang="en-US" dirty="0"/>
              <a:t>-Data\</a:t>
            </a:r>
            <a:r>
              <a:rPr lang="en-US" dirty="0" err="1"/>
              <a:t>Skull_Registrations.mrb</a:t>
            </a:r>
            <a:r>
              <a:rPr lang="en-US" dirty="0"/>
              <a:t> </a:t>
            </a:r>
            <a:r>
              <a:rPr lang="en-US" dirty="0" err="1"/>
              <a:t>contiene</a:t>
            </a:r>
            <a:r>
              <a:rPr lang="en-US" dirty="0"/>
              <a:t> la </a:t>
            </a:r>
            <a:r>
              <a:rPr lang="en-US" dirty="0" err="1"/>
              <a:t>posición</a:t>
            </a:r>
            <a:r>
              <a:rPr lang="en-US" dirty="0"/>
              <a:t> del </a:t>
            </a:r>
            <a:r>
              <a:rPr lang="en-US" dirty="0" err="1"/>
              <a:t>lápiz</a:t>
            </a:r>
            <a:r>
              <a:rPr lang="en-US" dirty="0"/>
              <a:t> </a:t>
            </a:r>
            <a:r>
              <a:rPr lang="en-US" dirty="0" err="1"/>
              <a:t>óptico</a:t>
            </a:r>
            <a:r>
              <a:rPr lang="en-US" dirty="0"/>
              <a:t> y </a:t>
            </a:r>
            <a:r>
              <a:rPr lang="en-US" dirty="0" err="1"/>
              <a:t>secuencias</a:t>
            </a:r>
            <a:r>
              <a:rPr lang="en-US" dirty="0"/>
              <a:t> de </a:t>
            </a:r>
            <a:r>
              <a:rPr lang="en-US" dirty="0" err="1"/>
              <a:t>vídeo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SlicerIGT</a:t>
            </a:r>
            <a:r>
              <a:rPr lang="en-US" dirty="0"/>
              <a:t>-Data\</a:t>
            </a:r>
            <a:r>
              <a:rPr lang="en-US" dirty="0" err="1"/>
              <a:t>Skull_Phantom.vtk</a:t>
            </a:r>
            <a:r>
              <a:rPr lang="en-US" dirty="0"/>
              <a:t> </a:t>
            </a:r>
            <a:r>
              <a:rPr lang="en-US" dirty="0" err="1"/>
              <a:t>contiene</a:t>
            </a:r>
            <a:r>
              <a:rPr lang="en-US" dirty="0"/>
              <a:t> un </a:t>
            </a:r>
            <a:r>
              <a:rPr lang="en-US" dirty="0" err="1"/>
              <a:t>modelo</a:t>
            </a:r>
            <a:r>
              <a:rPr lang="en-US" dirty="0"/>
              <a:t> </a:t>
            </a:r>
            <a:r>
              <a:rPr lang="en-US" dirty="0" err="1"/>
              <a:t>detallado</a:t>
            </a:r>
            <a:r>
              <a:rPr lang="en-US" dirty="0"/>
              <a:t> de la </a:t>
            </a:r>
            <a:r>
              <a:rPr lang="en-US" dirty="0" err="1"/>
              <a:t>superficie</a:t>
            </a:r>
            <a:r>
              <a:rPr lang="en-US" dirty="0"/>
              <a:t> del </a:t>
            </a:r>
            <a:r>
              <a:rPr lang="en-US" dirty="0" err="1"/>
              <a:t>cráneo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SlicerIGT</a:t>
            </a:r>
            <a:r>
              <a:rPr lang="en-US" dirty="0"/>
              <a:t>-Data\Skull_StylusTipToStylus.h5 </a:t>
            </a:r>
            <a:r>
              <a:rPr lang="en-US" dirty="0" err="1"/>
              <a:t>contiene</a:t>
            </a:r>
            <a:r>
              <a:rPr lang="en-US" dirty="0"/>
              <a:t> la </a:t>
            </a:r>
            <a:r>
              <a:rPr lang="en-US" dirty="0" err="1"/>
              <a:t>calibración</a:t>
            </a:r>
            <a:r>
              <a:rPr lang="en-US" dirty="0"/>
              <a:t> del </a:t>
            </a:r>
            <a:r>
              <a:rPr lang="en-US" dirty="0" err="1"/>
              <a:t>pivote</a:t>
            </a:r>
            <a:r>
              <a:rPr lang="en-US" dirty="0"/>
              <a:t> para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lápiz</a:t>
            </a:r>
            <a:r>
              <a:rPr lang="en-US" dirty="0"/>
              <a:t> </a:t>
            </a:r>
            <a:r>
              <a:rPr lang="en-US" dirty="0" err="1"/>
              <a:t>óptico.You</a:t>
            </a:r>
            <a:r>
              <a:rPr lang="en-US" dirty="0"/>
              <a:t> can drag-and-drop all these files on Slicer and load them with default options</a:t>
            </a:r>
          </a:p>
          <a:p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arrastrar</a:t>
            </a:r>
            <a:r>
              <a:rPr lang="en-US" dirty="0"/>
              <a:t> y </a:t>
            </a:r>
            <a:r>
              <a:rPr lang="en-US" dirty="0" err="1"/>
              <a:t>soltar</a:t>
            </a:r>
            <a:r>
              <a:rPr lang="en-US" dirty="0"/>
              <a:t>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estos</a:t>
            </a:r>
            <a:r>
              <a:rPr lang="en-US" dirty="0"/>
              <a:t> </a:t>
            </a:r>
            <a:r>
              <a:rPr lang="en-US" dirty="0" err="1"/>
              <a:t>archivos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Slicer y </a:t>
            </a:r>
            <a:r>
              <a:rPr lang="en-US" dirty="0" err="1"/>
              <a:t>cargarlos</a:t>
            </a:r>
            <a:r>
              <a:rPr lang="en-US" dirty="0"/>
              <a:t> con las </a:t>
            </a:r>
            <a:r>
              <a:rPr lang="en-US" dirty="0" err="1"/>
              <a:t>opciones</a:t>
            </a:r>
            <a:r>
              <a:rPr lang="en-US" dirty="0"/>
              <a:t> </a:t>
            </a:r>
            <a:r>
              <a:rPr lang="en-US" dirty="0" err="1"/>
              <a:t>predeterminadas</a:t>
            </a:r>
            <a:r>
              <a:rPr lang="en-US" dirty="0"/>
              <a:t>. </a:t>
            </a:r>
            <a:r>
              <a:rPr lang="en-US" dirty="0" err="1"/>
              <a:t>Crear</a:t>
            </a:r>
            <a:r>
              <a:rPr lang="en-US" dirty="0"/>
              <a:t> un </a:t>
            </a:r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aguja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b="1" dirty="0"/>
              <a:t>IGT / </a:t>
            </a:r>
            <a:r>
              <a:rPr lang="en-US" b="1" dirty="0" err="1"/>
              <a:t>Crear</a:t>
            </a:r>
            <a:r>
              <a:rPr lang="en-US" b="1" dirty="0"/>
              <a:t> </a:t>
            </a:r>
            <a:r>
              <a:rPr lang="en-US" b="1" dirty="0" err="1"/>
              <a:t>modelos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15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151" y="363537"/>
            <a:ext cx="8833849" cy="634999"/>
          </a:xfrm>
        </p:spPr>
        <p:txBody>
          <a:bodyPr>
            <a:normAutofit fontScale="90000"/>
          </a:bodyPr>
          <a:lstStyle/>
          <a:p>
            <a:pPr algn="l"/>
            <a:br>
              <a:rPr lang="en-CA" dirty="0"/>
            </a:br>
            <a:r>
              <a:rPr lang="en-CA" dirty="0" err="1"/>
              <a:t>Configurar</a:t>
            </a:r>
            <a:r>
              <a:rPr lang="en-CA" dirty="0"/>
              <a:t> </a:t>
            </a:r>
            <a:r>
              <a:rPr lang="en-CA" dirty="0" err="1"/>
              <a:t>jerarquía</a:t>
            </a:r>
            <a:r>
              <a:rPr lang="en-CA" dirty="0"/>
              <a:t> de </a:t>
            </a:r>
            <a:r>
              <a:rPr lang="en-CA" dirty="0" err="1"/>
              <a:t>transformación</a:t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Seleccione el módulo </a:t>
            </a:r>
            <a:r>
              <a:rPr lang="es-MX" sz="2400" b="1" i="0" u="none" strike="noStrike" dirty="0">
                <a:solidFill>
                  <a:srgbClr val="000000"/>
                </a:solidFill>
                <a:effectLst/>
              </a:rPr>
              <a:t>Datos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Haga clic con el botón derecho en</a:t>
            </a:r>
            <a:r>
              <a:rPr lang="es-MX" sz="2400" b="0" i="1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MX" sz="2400" i="1" dirty="0" err="1">
                <a:solidFill>
                  <a:srgbClr val="000000"/>
                </a:solidFill>
              </a:rPr>
              <a:t>Scene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 inserte una nueva transformación, y haga doble clic en ella para cambiarle el nombre a </a:t>
            </a:r>
            <a:r>
              <a:rPr lang="es-MX" sz="2400" b="1" i="0" u="none" strike="noStrike" dirty="0">
                <a:solidFill>
                  <a:srgbClr val="000000"/>
                </a:solidFill>
                <a:effectLst/>
              </a:rPr>
              <a:t>Inicial a Ras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Haga clic con el botón derecho en </a:t>
            </a:r>
            <a:r>
              <a:rPr lang="es-MX" sz="2400" b="0" i="1" u="none" strike="noStrike" dirty="0">
                <a:solidFill>
                  <a:srgbClr val="000000"/>
                </a:solidFill>
                <a:effectLst/>
              </a:rPr>
              <a:t>Inicial a Ras 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e inserte una transformación, y haga doble clic para cambiarle el nombre a </a:t>
            </a:r>
            <a:r>
              <a:rPr lang="es-MX" sz="2400" b="1" i="0" u="none" strike="noStrike" dirty="0">
                <a:solidFill>
                  <a:srgbClr val="000000"/>
                </a:solidFill>
                <a:effectLst/>
              </a:rPr>
              <a:t>Referencia a Inicial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Arrastre y suelte los nodos para obtener la siguiente jerarquía de transformación.</a:t>
            </a:r>
          </a:p>
          <a:p>
            <a:pPr marL="0" indent="0" algn="l">
              <a:buNone/>
            </a:pPr>
            <a:endParaRPr lang="es-MX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08494E-1355-6360-CA43-EFAB83C0A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139" y="4654261"/>
            <a:ext cx="36957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529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030DFB-2B27-CE7F-85A7-A85E95E61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25" y="4262760"/>
            <a:ext cx="4766830" cy="19173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 dirty="0"/>
            </a:br>
            <a:r>
              <a:rPr lang="en-CA" dirty="0" err="1"/>
              <a:t>Configurar</a:t>
            </a:r>
            <a:r>
              <a:rPr lang="en-CA" dirty="0"/>
              <a:t> </a:t>
            </a:r>
            <a:r>
              <a:rPr lang="en-CA" dirty="0" err="1"/>
              <a:t>el</a:t>
            </a:r>
            <a:r>
              <a:rPr lang="en-CA" dirty="0"/>
              <a:t> </a:t>
            </a:r>
            <a:r>
              <a:rPr lang="en-CA" dirty="0" err="1"/>
              <a:t>registro</a:t>
            </a:r>
            <a:r>
              <a:rPr lang="en-CA" dirty="0"/>
              <a:t> </a:t>
            </a:r>
            <a:r>
              <a:rPr lang="en-CA" dirty="0" err="1"/>
              <a:t>inicial</a:t>
            </a:r>
            <a:br>
              <a:rPr lang="en-CA" dirty="0"/>
            </a:b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Seleccione el módulo</a:t>
            </a:r>
            <a:r>
              <a:rPr lang="es-MX" sz="2400">
                <a:solidFill>
                  <a:srgbClr val="000000"/>
                </a:solidFill>
              </a:rPr>
              <a:t> </a:t>
            </a:r>
            <a:r>
              <a:rPr lang="es-MX" sz="2400" b="1" i="0" u="none" strike="noStrike">
                <a:solidFill>
                  <a:srgbClr val="000000"/>
                </a:solidFill>
                <a:effectLst/>
              </a:rPr>
              <a:t> IGT/</a:t>
            </a:r>
            <a:r>
              <a:rPr lang="es-MX" sz="2400" b="1">
                <a:solidFill>
                  <a:srgbClr val="000000"/>
                </a:solidFill>
              </a:rPr>
              <a:t> Asistente de registro </a:t>
            </a:r>
            <a:r>
              <a:rPr lang="es-MX" sz="2400" b="1" i="0" u="none" strike="noStrike">
                <a:solidFill>
                  <a:srgbClr val="000000"/>
                </a:solidFill>
                <a:effectLst/>
              </a:rPr>
              <a:t>Fiducial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Cree </a:t>
            </a:r>
            <a:r>
              <a:rPr lang="es-MX" sz="2400" i="1">
                <a:solidFill>
                  <a:srgbClr val="000000"/>
                </a:solidFill>
              </a:rPr>
              <a:t>De</a:t>
            </a:r>
            <a:r>
              <a:rPr lang="es-MX" sz="2400" b="0" i="1" u="none" strike="noStrike">
                <a:solidFill>
                  <a:srgbClr val="000000"/>
                </a:solidFill>
                <a:effectLst/>
              </a:rPr>
              <a:t> 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fiduciales como </a:t>
            </a:r>
            <a:r>
              <a:rPr lang="es-MX" sz="2400" b="1" i="0" u="none" strike="noStrike" dirty="0">
                <a:solidFill>
                  <a:srgbClr val="000000"/>
                </a:solidFill>
                <a:effectLst/>
              </a:rPr>
              <a:t>Puntos de referencia 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y </a:t>
            </a:r>
            <a:r>
              <a:rPr lang="es-MX" sz="2400" i="1">
                <a:solidFill>
                  <a:srgbClr val="000000"/>
                </a:solidFill>
              </a:rPr>
              <a:t>A</a:t>
            </a:r>
            <a:r>
              <a:rPr lang="es-MX" sz="2400" b="0" i="1" u="none" strike="noStrike">
                <a:solidFill>
                  <a:srgbClr val="000000"/>
                </a:solidFill>
                <a:effectLst/>
              </a:rPr>
              <a:t> </a:t>
            </a:r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fiduciales como </a:t>
            </a:r>
            <a:r>
              <a:rPr lang="es-MX" sz="2400" b="1" i="0" u="none" strike="noStrike" dirty="0">
                <a:solidFill>
                  <a:srgbClr val="000000"/>
                </a:solidFill>
                <a:effectLst/>
              </a:rPr>
              <a:t>Puntos iniciales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En el grupo </a:t>
            </a:r>
            <a:r>
              <a:rPr lang="es-MX" sz="2400" b="1" i="0" u="none" strike="noStrike">
                <a:solidFill>
                  <a:srgbClr val="000000"/>
                </a:solidFill>
                <a:effectLst/>
              </a:rPr>
              <a:t>Colocar fiduciales</a:t>
            </a:r>
            <a:r>
              <a:rPr lang="es-MX" sz="2400" b="1">
                <a:solidFill>
                  <a:srgbClr val="000000"/>
                </a:solidFill>
              </a:rPr>
              <a:t> mediante transformaciones</a:t>
            </a:r>
            <a:r>
              <a:rPr lang="es-MX" sz="2400">
                <a:solidFill>
                  <a:srgbClr val="000000"/>
                </a:solidFill>
              </a:rPr>
              <a:t>,</a:t>
            </a:r>
            <a:r>
              <a:rPr lang="es-MX" sz="2400" b="0" i="0" u="none" strike="noStrike">
                <a:solidFill>
                  <a:srgbClr val="000000"/>
                </a:solidFill>
                <a:effectLst/>
              </a:rPr>
              <a:t> seleccione </a:t>
            </a:r>
            <a:r>
              <a:rPr lang="es-MX" sz="2400" b="1" i="0" u="none" strike="noStrike" dirty="0">
                <a:solidFill>
                  <a:srgbClr val="000000"/>
                </a:solidFill>
                <a:effectLst/>
              </a:rPr>
              <a:t>Skull_StylusTipToStylus 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para la lista </a:t>
            </a:r>
            <a:r>
              <a:rPr lang="es-MX" sz="2400" b="1">
                <a:solidFill>
                  <a:srgbClr val="000000"/>
                </a:solidFill>
              </a:rPr>
              <a:t>De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 (superior).</a:t>
            </a:r>
          </a:p>
          <a:p>
            <a:pPr algn="l"/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En Resultado del registro, seleccione </a:t>
            </a:r>
            <a:r>
              <a:rPr lang="es-MX" sz="2400" b="1" i="0" u="none" strike="noStrike" dirty="0">
                <a:solidFill>
                  <a:srgbClr val="000000"/>
                </a:solidFill>
                <a:effectLst/>
              </a:rPr>
              <a:t>Referencia a inicial 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y establezca </a:t>
            </a:r>
            <a:r>
              <a:rPr lang="es-MX" sz="2400" b="1" i="0" u="none" strike="noStrike" dirty="0">
                <a:solidFill>
                  <a:srgbClr val="000000"/>
                </a:solidFill>
                <a:effectLst/>
              </a:rPr>
              <a:t>Actualización manual </a:t>
            </a:r>
            <a:r>
              <a:rPr lang="es-MX" sz="2400" b="0" i="0" u="none" strike="noStrike" dirty="0">
                <a:solidFill>
                  <a:srgbClr val="000000"/>
                </a:solidFill>
                <a:effectLst/>
              </a:rPr>
              <a:t>en lugar </a:t>
            </a:r>
            <a:r>
              <a:rPr lang="es-MX" sz="2400" b="1" i="0" u="none" strike="noStrike" dirty="0">
                <a:solidFill>
                  <a:srgbClr val="000000"/>
                </a:solidFill>
                <a:effectLst/>
              </a:rPr>
              <a:t>de Actualización automática.</a:t>
            </a:r>
          </a:p>
          <a:p>
            <a:pPr marL="0" indent="0" algn="l">
              <a:buNone/>
            </a:pPr>
            <a:endParaRPr lang="es-MX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7</a:t>
            </a:fld>
            <a:endParaRPr lang="en-US"/>
          </a:p>
        </p:txBody>
      </p:sp>
      <p:sp>
        <p:nvSpPr>
          <p:cNvPr id="7" name="Arrow: Right 6"/>
          <p:cNvSpPr/>
          <p:nvPr/>
        </p:nvSpPr>
        <p:spPr>
          <a:xfrm>
            <a:off x="2357610" y="4483865"/>
            <a:ext cx="352539" cy="286439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Arrow: Right 7"/>
          <p:cNvSpPr/>
          <p:nvPr/>
        </p:nvSpPr>
        <p:spPr>
          <a:xfrm>
            <a:off x="2357610" y="5223106"/>
            <a:ext cx="352539" cy="286439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Arrow: Right 8"/>
          <p:cNvSpPr/>
          <p:nvPr/>
        </p:nvSpPr>
        <p:spPr>
          <a:xfrm>
            <a:off x="4751871" y="5668491"/>
            <a:ext cx="352539" cy="286439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1285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 </a:t>
            </a:r>
            <a:r>
              <a:rPr lang="en-CA" dirty="0" err="1"/>
              <a:t>Registro</a:t>
            </a:r>
            <a:r>
              <a:rPr lang="en-CA" dirty="0"/>
              <a:t> </a:t>
            </a:r>
            <a:r>
              <a:rPr lang="en-CA" dirty="0" err="1"/>
              <a:t>inicial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En la barra de herramientas Secuencia, seleccione </a:t>
            </a:r>
            <a:r>
              <a:rPr lang="es-MX" b="1" i="0" u="none" strike="noStrike" dirty="0">
                <a:solidFill>
                  <a:srgbClr val="000000"/>
                </a:solidFill>
                <a:effectLst/>
              </a:rPr>
              <a:t>Puntos de referencia iniciales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Utilice el control deslizante de </a:t>
            </a:r>
            <a:r>
              <a:rPr lang="es-MX" b="0" i="1" u="none" strike="noStrike" dirty="0">
                <a:solidFill>
                  <a:srgbClr val="000000"/>
                </a:solidFill>
                <a:effectLst/>
              </a:rPr>
              <a:t>tiempo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 de la barra de herramientas </a:t>
            </a:r>
            <a:r>
              <a:rPr lang="es-MX" b="0" i="1" u="none" strike="noStrike" dirty="0">
                <a:solidFill>
                  <a:srgbClr val="000000"/>
                </a:solidFill>
                <a:effectLst/>
              </a:rPr>
              <a:t>Secuencia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 para revisar el vídeo en busca de puntos de referencia.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Utilice el botón Colocar fiduciales         para añadir estos puntos (¡en el mismo orden!) a la lista </a:t>
            </a:r>
            <a:r>
              <a:rPr lang="es-MX" b="0" i="1" u="none" strike="noStrike" dirty="0">
                <a:solidFill>
                  <a:srgbClr val="000000"/>
                </a:solidFill>
                <a:effectLst/>
              </a:rPr>
              <a:t>Puntos iniciales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Utilice el botón </a:t>
            </a:r>
            <a:r>
              <a:rPr lang="es-MX" b="1" i="0" u="none" strike="noStrike">
                <a:solidFill>
                  <a:srgbClr val="000000"/>
                </a:solidFill>
                <a:effectLst/>
              </a:rPr>
              <a:t>colocar </a:t>
            </a:r>
            <a:r>
              <a:rPr lang="es-MX" b="1">
                <a:solidFill>
                  <a:srgbClr val="000000"/>
                </a:solidFill>
              </a:rPr>
              <a:t>“De</a:t>
            </a:r>
            <a:r>
              <a:rPr lang="es-MX" b="0" i="0" u="none" strike="noStrike">
                <a:solidFill>
                  <a:srgbClr val="000000"/>
                </a:solidFill>
                <a:effectLst/>
              </a:rPr>
              <a:t>” para añadir puntos a la </a:t>
            </a:r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lista Puntos de referencia.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Haga esto tres veces, de modo que tenga tres puntos en ambas listas.</a:t>
            </a:r>
          </a:p>
          <a:p>
            <a:pPr algn="l"/>
            <a:r>
              <a:rPr lang="es-MX" b="0" i="0" u="none" strike="noStrike" dirty="0">
                <a:solidFill>
                  <a:srgbClr val="000000"/>
                </a:solidFill>
                <a:effectLst/>
              </a:rPr>
              <a:t>Vea la siguiente diapositiva para ver una ilustración.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306" y="2868797"/>
            <a:ext cx="515351" cy="48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753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err="1"/>
              <a:t>Registro</a:t>
            </a:r>
            <a:r>
              <a:rPr lang="en-CA" dirty="0"/>
              <a:t> </a:t>
            </a:r>
            <a:r>
              <a:rPr lang="en-CA" dirty="0" err="1"/>
              <a:t>inicial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4E161-ED1F-470E-9199-7D8E989353A6}" type="slidenum">
              <a:rPr lang="en-US" smtClean="0"/>
              <a:t>9</a:t>
            </a:fld>
            <a:endParaRPr lang="en-US"/>
          </a:p>
        </p:txBody>
      </p:sp>
      <p:pic>
        <p:nvPicPr>
          <p:cNvPr id="2" name="3D Slicer 5.8.1 2025-11-18 00-25-49 - Trim">
            <a:hlinkClick r:id="" action="ppaction://media"/>
            <a:extLst>
              <a:ext uri="{FF2B5EF4-FFF2-40B4-BE49-F238E27FC236}">
                <a16:creationId xmlns:a16="http://schemas.microsoft.com/office/drawing/2014/main" id="{71146313-202A-4DA1-A445-DB77A58AB2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816" y="1080274"/>
            <a:ext cx="8932126" cy="517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38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5AEEC3C-57F5-458C-A259-BEA2AFF0D77B}" vid="{F032F1CB-9777-488E-B287-8CA49E564C5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98f7cbb-c9e9-450d-82ba-91729ba27895" xsi:nil="true"/>
    <lcf76f155ced4ddcb4097134ff3c332f xmlns="da2f274f-5e6c-4126-98a1-686d90f0b627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4F178DD8AD5D42B7E54A64C7A32259" ma:contentTypeVersion="13" ma:contentTypeDescription="Create a new document." ma:contentTypeScope="" ma:versionID="54b40138b4a9bf238731f94c1d996c9a">
  <xsd:schema xmlns:xsd="http://www.w3.org/2001/XMLSchema" xmlns:xs="http://www.w3.org/2001/XMLSchema" xmlns:p="http://schemas.microsoft.com/office/2006/metadata/properties" xmlns:ns2="da2f274f-5e6c-4126-98a1-686d90f0b627" xmlns:ns3="098f7cbb-c9e9-450d-82ba-91729ba27895" targetNamespace="http://schemas.microsoft.com/office/2006/metadata/properties" ma:root="true" ma:fieldsID="aa3fc28c7022aeac332799341cfdc5e2" ns2:_="" ns3:_="">
    <xsd:import namespace="da2f274f-5e6c-4126-98a1-686d90f0b627"/>
    <xsd:import namespace="098f7cbb-c9e9-450d-82ba-91729ba278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2f274f-5e6c-4126-98a1-686d90f0b6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653b1c0-f410-437d-8ee7-1cf68b209f5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2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8f7cbb-c9e9-450d-82ba-91729ba2789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85634cb3-39a3-428d-b4a9-80f5fed272d9}" ma:internalName="TaxCatchAll" ma:showField="CatchAllData" ma:web="098f7cbb-c9e9-450d-82ba-91729ba278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507238-5401-4BC4-917C-CC18F4BB857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0ACE37B-9D2B-4D04-B83E-D3696CC85FE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A1427E-B06C-4712-917D-725760380723}"/>
</file>

<file path=docProps/app.xml><?xml version="1.0" encoding="utf-8"?>
<Properties xmlns="http://schemas.openxmlformats.org/officeDocument/2006/extended-properties" xmlns:vt="http://schemas.openxmlformats.org/officeDocument/2006/docPropsVTypes">
  <Template>SlicerIGT-TutorialTemplate</Template>
  <TotalTime>359</TotalTime>
  <Words>802</Words>
  <Application>Microsoft Office PowerPoint</Application>
  <PresentationFormat>On-screen Show (4:3)</PresentationFormat>
  <Paragraphs>107</Paragraphs>
  <Slides>13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Registro de superficie</vt:lpstr>
      <vt:lpstr> Resumen de los métodos de registro </vt:lpstr>
      <vt:lpstr> Registro de superficie </vt:lpstr>
      <vt:lpstr> Estrategia de registro </vt:lpstr>
      <vt:lpstr> Cargar escena de ejemplo </vt:lpstr>
      <vt:lpstr> Configurar jerarquía de transformación </vt:lpstr>
      <vt:lpstr> Configurar el registro inicial </vt:lpstr>
      <vt:lpstr> Registro inicial</vt:lpstr>
      <vt:lpstr>Registro inicial</vt:lpstr>
      <vt:lpstr>Calcular el registro inicial</vt:lpstr>
      <vt:lpstr> Recopilar puntos de superficie </vt:lpstr>
      <vt:lpstr>Recopilar puntos de superficie</vt:lpstr>
      <vt:lpstr> Cálculo del registro de superficies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Tamas Ungi</dc:creator>
  <cp:lastModifiedBy>Valeria Gomez Valdes</cp:lastModifiedBy>
  <cp:revision>43</cp:revision>
  <dcterms:created xsi:type="dcterms:W3CDTF">2014-04-04T16:52:35Z</dcterms:created>
  <dcterms:modified xsi:type="dcterms:W3CDTF">2025-11-18T15:56:26Z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0x010100EC4F178DD8AD5D42B7E54A64C7A32259</vt:lpwstr>
  </property>
</Properties>
</file>

<file path=docProps/thumbnail.jpeg>
</file>